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 bookmarkIdSeed="2">
  <p:sldMasterIdLst>
    <p:sldMasterId id="2147483648" r:id="rId1"/>
  </p:sldMasterIdLst>
  <p:sldIdLst>
    <p:sldId id="259" r:id="rId2"/>
    <p:sldId id="256" r:id="rId3"/>
    <p:sldId id="260" r:id="rId4"/>
    <p:sldId id="257" r:id="rId5"/>
    <p:sldId id="258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3" autoAdjust="0"/>
    <p:restoredTop sz="94660"/>
  </p:normalViewPr>
  <p:slideViewPr>
    <p:cSldViewPr snapToGrid="0">
      <p:cViewPr varScale="1">
        <p:scale>
          <a:sx n="43" d="100"/>
          <a:sy n="43" d="100"/>
        </p:scale>
        <p:origin x="66" y="4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6/1/2019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6/1/2019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6/1/2019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6/1/2019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6/1/2019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6/1/2019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6/1/2019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6/1/2019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6/1/2019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6/1/2019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6/1/2019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6/1/2019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6/1/2019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6/1/2019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6/1/2019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5" Type="http://schemas.openxmlformats.org/officeDocument/2006/relationships/slide" Target="slide5.xml"/><Relationship Id="rId4" Type="http://schemas.openxmlformats.org/officeDocument/2006/relationships/slide" Target="slide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diana-priscila.blogspot.com/2013/03/ejemplos-de-foros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43650" y="1995457"/>
            <a:ext cx="10554574" cy="3636511"/>
          </a:xfrm>
        </p:spPr>
        <p:txBody>
          <a:bodyPr/>
          <a:lstStyle/>
          <a:p>
            <a:endParaRPr lang="es-MX" dirty="0"/>
          </a:p>
        </p:txBody>
      </p:sp>
      <p:sp>
        <p:nvSpPr>
          <p:cNvPr id="5" name="Botón de acción: Personalizar 4">
            <a:hlinkClick r:id="" action="ppaction://noaction" highlightClick="1"/>
          </p:cNvPr>
          <p:cNvSpPr/>
          <p:nvPr/>
        </p:nvSpPr>
        <p:spPr>
          <a:xfrm>
            <a:off x="897107" y="2916037"/>
            <a:ext cx="1739590" cy="1672683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9600" dirty="0" smtClean="0">
                <a:hlinkClick r:id="rId2" action="ppaction://hlinksldjump"/>
              </a:rPr>
              <a:t>1</a:t>
            </a:r>
            <a:endParaRPr lang="es-MX" sz="9600" dirty="0"/>
          </a:p>
        </p:txBody>
      </p:sp>
      <p:sp>
        <p:nvSpPr>
          <p:cNvPr id="6" name="Botón de acción: Personalizar 5">
            <a:hlinkClick r:id="" action="ppaction://hlinkshowjump?jump=nextslide" highlightClick="1"/>
          </p:cNvPr>
          <p:cNvSpPr/>
          <p:nvPr/>
        </p:nvSpPr>
        <p:spPr>
          <a:xfrm>
            <a:off x="2893210" y="2938345"/>
            <a:ext cx="1666205" cy="1728439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9600" dirty="0" smtClean="0">
                <a:hlinkClick r:id="rId3" action="ppaction://hlinksldjump"/>
              </a:rPr>
              <a:t> 3</a:t>
            </a:r>
            <a:endParaRPr lang="es-MX" sz="9600" dirty="0"/>
          </a:p>
        </p:txBody>
      </p:sp>
      <p:sp>
        <p:nvSpPr>
          <p:cNvPr id="7" name="Botón de acción: Personalizar 6">
            <a:hlinkClick r:id="" action="ppaction://noaction" highlightClick="1"/>
          </p:cNvPr>
          <p:cNvSpPr/>
          <p:nvPr/>
        </p:nvSpPr>
        <p:spPr>
          <a:xfrm>
            <a:off x="5820937" y="2966224"/>
            <a:ext cx="45719" cy="20072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Botón de acción: Personalizar 7">
            <a:hlinkClick r:id="" action="ppaction://noaction" highlightClick="1"/>
          </p:cNvPr>
          <p:cNvSpPr/>
          <p:nvPr/>
        </p:nvSpPr>
        <p:spPr>
          <a:xfrm>
            <a:off x="5072441" y="2943918"/>
            <a:ext cx="1738079" cy="1722865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9600" dirty="0" smtClean="0">
                <a:hlinkClick r:id="rId4" action="ppaction://hlinksldjump"/>
              </a:rPr>
              <a:t>4</a:t>
            </a:r>
            <a:endParaRPr lang="es-MX" sz="9600" dirty="0"/>
          </a:p>
        </p:txBody>
      </p:sp>
      <p:sp>
        <p:nvSpPr>
          <p:cNvPr id="9" name="Botón de acción: Personalizar 8">
            <a:hlinkClick r:id="" action="ppaction://noaction" highlightClick="1"/>
          </p:cNvPr>
          <p:cNvSpPr/>
          <p:nvPr/>
        </p:nvSpPr>
        <p:spPr>
          <a:xfrm>
            <a:off x="7248722" y="2960644"/>
            <a:ext cx="1615472" cy="1706139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9600" dirty="0">
                <a:hlinkClick r:id="rId5" action="ppaction://hlinksldjump"/>
              </a:rPr>
              <a:t>4</a:t>
            </a:r>
            <a:endParaRPr lang="es-MX" sz="9600" dirty="0"/>
          </a:p>
        </p:txBody>
      </p:sp>
      <p:sp>
        <p:nvSpPr>
          <p:cNvPr id="10" name="Botón de acción: Personalizar 9">
            <a:hlinkClick r:id="" action="ppaction://noaction" highlightClick="1"/>
          </p:cNvPr>
          <p:cNvSpPr/>
          <p:nvPr/>
        </p:nvSpPr>
        <p:spPr>
          <a:xfrm>
            <a:off x="9325311" y="2966224"/>
            <a:ext cx="1538868" cy="170056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9600" dirty="0" smtClean="0">
                <a:hlinkClick r:id="rId6" action="ppaction://hlinksldjump"/>
              </a:rPr>
              <a:t> 6</a:t>
            </a:r>
            <a:endParaRPr lang="es-MX" sz="9600" dirty="0"/>
          </a:p>
        </p:txBody>
      </p:sp>
    </p:spTree>
    <p:extLst>
      <p:ext uri="{BB962C8B-B14F-4D97-AF65-F5344CB8AC3E}">
        <p14:creationId xmlns:p14="http://schemas.microsoft.com/office/powerpoint/2010/main" val="223702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 smtClean="0"/>
              <a:t>EL FORO</a:t>
            </a:r>
            <a:endParaRPr lang="es-MX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85213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4425" y="3190388"/>
            <a:ext cx="4043646" cy="537771"/>
          </a:xfrm>
        </p:spPr>
        <p:txBody>
          <a:bodyPr/>
          <a:lstStyle/>
          <a:p>
            <a:endParaRPr lang="es-MX"/>
          </a:p>
        </p:txBody>
      </p:sp>
      <p:pic>
        <p:nvPicPr>
          <p:cNvPr id="1032" name="Picture 8" descr="Imagen relacion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5899" y="0"/>
            <a:ext cx="8585046" cy="1962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Resultado de imagen para for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333892" cy="3166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890180"/>
            <a:ext cx="4125996" cy="3264267"/>
          </a:xfrm>
          <a:prstGeom prst="rect">
            <a:avLst/>
          </a:prstGeom>
        </p:spPr>
      </p:pic>
      <p:pic>
        <p:nvPicPr>
          <p:cNvPr id="1042" name="Picture 18" descr="Resultado de imagen para foro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5212" y="1962615"/>
            <a:ext cx="5476875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Resultado de imagen para foros"/>
          <p:cNvPicPr>
            <a:picLocks noGrp="1" noChangeAspect="1" noChangeArrowheads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1918" y="1855130"/>
            <a:ext cx="3937000" cy="207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Resultado de imagen para foro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73" y="5516012"/>
            <a:ext cx="2657475" cy="172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Imagen relacionada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6248" y="3925230"/>
            <a:ext cx="3619500" cy="2932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Resultado de imagen para foros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3908" y="3817744"/>
            <a:ext cx="6080510" cy="3040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7487047"/>
      </p:ext>
    </p:extLst>
  </p:cSld>
  <p:clrMapOvr>
    <a:masterClrMapping/>
  </p:clrMapOvr>
  <p:transition spd="slow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0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0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8" presetClass="emph" presetSubtype="0" fill="hold" nodeType="afterEffect">
                                  <p:stCondLst>
                                    <p:cond delay="1750"/>
                                  </p:stCondLst>
                                  <p:childTnLst>
                                    <p:animRot by="21600000">
                                      <p:cBhvr>
                                        <p:cTn id="15" dur="500" fill="hold"/>
                                        <p:tgtEl>
                                          <p:spTgt spid="1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63951" y="335676"/>
            <a:ext cx="10571998" cy="970450"/>
          </a:xfrm>
        </p:spPr>
        <p:txBody>
          <a:bodyPr/>
          <a:lstStyle/>
          <a:p>
            <a:r>
              <a:rPr lang="es-MX" dirty="0" smtClean="0"/>
              <a:t>INTRODUCCION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es-MX" dirty="0" smtClean="0"/>
              <a:t>El foro es </a:t>
            </a:r>
            <a:r>
              <a:rPr lang="es-MX" dirty="0"/>
              <a:t>Un foro es un tipo de reunión donde las personas conversan y opinan sobre un tema que les interesa. En el foro se genera una discusión, dirigida por un moderador que interviene para que sea ordenada.</a:t>
            </a:r>
          </a:p>
          <a:p>
            <a:pPr marL="0" indent="0" fontAlgn="base">
              <a:buNone/>
            </a:pPr>
            <a:r>
              <a:rPr lang="es-MX" dirty="0"/>
              <a:t>Actualmente, el foro también se desarrolla de manera escrita, pues en internet existen numerosos sitios web que albergan foros virtuales.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08177131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adroTexto 9"/>
          <p:cNvSpPr txBox="1"/>
          <p:nvPr/>
        </p:nvSpPr>
        <p:spPr>
          <a:xfrm>
            <a:off x="4861932" y="356840"/>
            <a:ext cx="2141034" cy="369332"/>
          </a:xfrm>
          <a:prstGeom prst="rect">
            <a:avLst/>
          </a:prstGeo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foro</a:t>
            </a:r>
            <a:endParaRPr lang="es-MX" dirty="0"/>
          </a:p>
        </p:txBody>
      </p:sp>
      <p:cxnSp>
        <p:nvCxnSpPr>
          <p:cNvPr id="12" name="Conector recto 11"/>
          <p:cNvCxnSpPr/>
          <p:nvPr/>
        </p:nvCxnSpPr>
        <p:spPr>
          <a:xfrm>
            <a:off x="6043961" y="936702"/>
            <a:ext cx="2274849" cy="66907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Conector recto 13"/>
          <p:cNvCxnSpPr/>
          <p:nvPr/>
        </p:nvCxnSpPr>
        <p:spPr>
          <a:xfrm flipH="1">
            <a:off x="3568390" y="936702"/>
            <a:ext cx="2475572" cy="49065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ector recto 15"/>
          <p:cNvCxnSpPr/>
          <p:nvPr/>
        </p:nvCxnSpPr>
        <p:spPr>
          <a:xfrm>
            <a:off x="6043961" y="936702"/>
            <a:ext cx="0" cy="49065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CuadroTexto 18"/>
          <p:cNvSpPr txBox="1"/>
          <p:nvPr/>
        </p:nvSpPr>
        <p:spPr>
          <a:xfrm>
            <a:off x="2542477" y="1421110"/>
            <a:ext cx="2051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chemeClr val="bg1"/>
                </a:solidFill>
              </a:rPr>
              <a:t>proporcionan</a:t>
            </a:r>
            <a:endParaRPr lang="es-MX" dirty="0">
              <a:solidFill>
                <a:schemeClr val="bg1"/>
              </a:solidFill>
            </a:endParaRPr>
          </a:p>
        </p:txBody>
      </p:sp>
      <p:sp>
        <p:nvSpPr>
          <p:cNvPr id="20" name="CuadroTexto 19"/>
          <p:cNvSpPr txBox="1"/>
          <p:nvPr/>
        </p:nvSpPr>
        <p:spPr>
          <a:xfrm>
            <a:off x="5252223" y="1561172"/>
            <a:ext cx="1583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chemeClr val="bg1"/>
                </a:solidFill>
              </a:rPr>
              <a:t>Permiten a</a:t>
            </a:r>
            <a:endParaRPr lang="es-MX" dirty="0">
              <a:solidFill>
                <a:schemeClr val="bg1"/>
              </a:solidFill>
            </a:endParaRPr>
          </a:p>
        </p:txBody>
      </p:sp>
      <p:sp>
        <p:nvSpPr>
          <p:cNvPr id="21" name="CuadroTexto 20"/>
          <p:cNvSpPr txBox="1"/>
          <p:nvPr/>
        </p:nvSpPr>
        <p:spPr>
          <a:xfrm>
            <a:off x="7493617" y="1634325"/>
            <a:ext cx="22748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chemeClr val="bg1"/>
                </a:solidFill>
              </a:rPr>
              <a:t>Funciona usando</a:t>
            </a:r>
            <a:endParaRPr lang="es-MX" dirty="0">
              <a:solidFill>
                <a:schemeClr val="bg1"/>
              </a:solidFill>
            </a:endParaRPr>
          </a:p>
        </p:txBody>
      </p:sp>
      <p:cxnSp>
        <p:nvCxnSpPr>
          <p:cNvPr id="23" name="Conector recto de flecha 22"/>
          <p:cNvCxnSpPr/>
          <p:nvPr/>
        </p:nvCxnSpPr>
        <p:spPr>
          <a:xfrm flipH="1">
            <a:off x="3033132" y="1786879"/>
            <a:ext cx="289932" cy="4335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uadroTexto 23"/>
          <p:cNvSpPr txBox="1"/>
          <p:nvPr/>
        </p:nvSpPr>
        <p:spPr>
          <a:xfrm>
            <a:off x="1555594" y="2274850"/>
            <a:ext cx="2012795" cy="646331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chemeClr val="bg1"/>
                </a:solidFill>
              </a:rPr>
              <a:t>Discusiones de temas</a:t>
            </a:r>
            <a:endParaRPr lang="es-MX" dirty="0">
              <a:solidFill>
                <a:schemeClr val="bg1"/>
              </a:solidFill>
            </a:endParaRPr>
          </a:p>
        </p:txBody>
      </p:sp>
      <p:cxnSp>
        <p:nvCxnSpPr>
          <p:cNvPr id="26" name="Conector recto de flecha 25"/>
          <p:cNvCxnSpPr/>
          <p:nvPr/>
        </p:nvCxnSpPr>
        <p:spPr>
          <a:xfrm>
            <a:off x="5932449" y="2003656"/>
            <a:ext cx="0" cy="2711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cto de flecha 27"/>
          <p:cNvCxnSpPr/>
          <p:nvPr/>
        </p:nvCxnSpPr>
        <p:spPr>
          <a:xfrm>
            <a:off x="9367022" y="2003656"/>
            <a:ext cx="579864" cy="4587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CuadroTexto 28"/>
          <p:cNvSpPr txBox="1"/>
          <p:nvPr/>
        </p:nvSpPr>
        <p:spPr>
          <a:xfrm>
            <a:off x="5118407" y="2367183"/>
            <a:ext cx="1929162" cy="369332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chemeClr val="bg1"/>
                </a:solidFill>
              </a:rPr>
              <a:t>La comunidad</a:t>
            </a:r>
            <a:endParaRPr lang="es-MX" dirty="0">
              <a:solidFill>
                <a:schemeClr val="bg1"/>
              </a:solidFill>
            </a:endParaRPr>
          </a:p>
        </p:txBody>
      </p:sp>
      <p:sp>
        <p:nvSpPr>
          <p:cNvPr id="30" name="CuadroTexto 29"/>
          <p:cNvSpPr txBox="1"/>
          <p:nvPr/>
        </p:nvSpPr>
        <p:spPr>
          <a:xfrm>
            <a:off x="9222058" y="2529086"/>
            <a:ext cx="2520176" cy="369332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chemeClr val="bg1"/>
                </a:solidFill>
              </a:rPr>
              <a:t>Normas apropiadas</a:t>
            </a:r>
            <a:endParaRPr lang="es-MX" dirty="0">
              <a:solidFill>
                <a:schemeClr val="bg1"/>
              </a:solidFill>
            </a:endParaRPr>
          </a:p>
        </p:txBody>
      </p:sp>
      <p:cxnSp>
        <p:nvCxnSpPr>
          <p:cNvPr id="32" name="Conector recto de flecha 31"/>
          <p:cNvCxnSpPr/>
          <p:nvPr/>
        </p:nvCxnSpPr>
        <p:spPr>
          <a:xfrm>
            <a:off x="2542476" y="2967347"/>
            <a:ext cx="0" cy="4683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CuadroTexto 32"/>
          <p:cNvSpPr txBox="1"/>
          <p:nvPr/>
        </p:nvSpPr>
        <p:spPr>
          <a:xfrm>
            <a:off x="1485897" y="3297199"/>
            <a:ext cx="20072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Que pueden ser</a:t>
            </a:r>
            <a:endParaRPr lang="es-MX" dirty="0"/>
          </a:p>
        </p:txBody>
      </p:sp>
      <p:cxnSp>
        <p:nvCxnSpPr>
          <p:cNvPr id="35" name="Conector recto de flecha 34"/>
          <p:cNvCxnSpPr/>
          <p:nvPr/>
        </p:nvCxnSpPr>
        <p:spPr>
          <a:xfrm flipH="1">
            <a:off x="981307" y="3769112"/>
            <a:ext cx="1092820" cy="4237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ector recto de flecha 36"/>
          <p:cNvCxnSpPr/>
          <p:nvPr/>
        </p:nvCxnSpPr>
        <p:spPr>
          <a:xfrm>
            <a:off x="2074127" y="3765551"/>
            <a:ext cx="847492" cy="2463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CuadroTexto 37"/>
          <p:cNvSpPr txBox="1"/>
          <p:nvPr/>
        </p:nvSpPr>
        <p:spPr>
          <a:xfrm>
            <a:off x="349870" y="4215162"/>
            <a:ext cx="1262873" cy="369332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chemeClr val="bg1"/>
                </a:solidFill>
              </a:rPr>
              <a:t>comunes</a:t>
            </a:r>
            <a:endParaRPr lang="es-MX" dirty="0">
              <a:solidFill>
                <a:schemeClr val="bg1"/>
              </a:solidFill>
            </a:endParaRPr>
          </a:p>
        </p:txBody>
      </p:sp>
      <p:sp>
        <p:nvSpPr>
          <p:cNvPr id="39" name="CuadroTexto 38"/>
          <p:cNvSpPr txBox="1"/>
          <p:nvPr/>
        </p:nvSpPr>
        <p:spPr>
          <a:xfrm>
            <a:off x="2174253" y="4147238"/>
            <a:ext cx="1561170" cy="369332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chemeClr val="bg1"/>
                </a:solidFill>
              </a:rPr>
              <a:t>informales</a:t>
            </a:r>
            <a:endParaRPr lang="es-MX" dirty="0">
              <a:solidFill>
                <a:schemeClr val="bg1"/>
              </a:solidFill>
            </a:endParaRPr>
          </a:p>
        </p:txBody>
      </p:sp>
      <p:cxnSp>
        <p:nvCxnSpPr>
          <p:cNvPr id="41" name="Conector recto 40"/>
          <p:cNvCxnSpPr/>
          <p:nvPr/>
        </p:nvCxnSpPr>
        <p:spPr>
          <a:xfrm>
            <a:off x="361021" y="4584494"/>
            <a:ext cx="1516566" cy="6021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ector recto 42"/>
          <p:cNvCxnSpPr/>
          <p:nvPr/>
        </p:nvCxnSpPr>
        <p:spPr>
          <a:xfrm flipH="1">
            <a:off x="1806498" y="4612604"/>
            <a:ext cx="1306782" cy="5838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CuadroTexto 43"/>
          <p:cNvSpPr txBox="1"/>
          <p:nvPr/>
        </p:nvSpPr>
        <p:spPr>
          <a:xfrm>
            <a:off x="1154848" y="5138932"/>
            <a:ext cx="195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A través de</a:t>
            </a:r>
            <a:endParaRPr lang="es-MX" dirty="0"/>
          </a:p>
        </p:txBody>
      </p:sp>
      <p:cxnSp>
        <p:nvCxnSpPr>
          <p:cNvPr id="46" name="Conector recto de flecha 45"/>
          <p:cNvCxnSpPr/>
          <p:nvPr/>
        </p:nvCxnSpPr>
        <p:spPr>
          <a:xfrm flipH="1">
            <a:off x="602166" y="5508264"/>
            <a:ext cx="883731" cy="2011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ector recto de flecha 47"/>
          <p:cNvCxnSpPr/>
          <p:nvPr/>
        </p:nvCxnSpPr>
        <p:spPr>
          <a:xfrm>
            <a:off x="1877587" y="5578294"/>
            <a:ext cx="0" cy="7332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ector recto de flecha 49"/>
          <p:cNvCxnSpPr/>
          <p:nvPr/>
        </p:nvCxnSpPr>
        <p:spPr>
          <a:xfrm>
            <a:off x="2105487" y="5508264"/>
            <a:ext cx="793826" cy="2011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CuadroTexto 50"/>
          <p:cNvSpPr txBox="1"/>
          <p:nvPr/>
        </p:nvSpPr>
        <p:spPr>
          <a:xfrm>
            <a:off x="44951" y="5911269"/>
            <a:ext cx="1074353" cy="646331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 smtClean="0"/>
              <a:t>administrador</a:t>
            </a:r>
            <a:endParaRPr lang="es-MX" dirty="0"/>
          </a:p>
        </p:txBody>
      </p:sp>
      <p:sp>
        <p:nvSpPr>
          <p:cNvPr id="52" name="CuadroTexto 51"/>
          <p:cNvSpPr txBox="1"/>
          <p:nvPr/>
        </p:nvSpPr>
        <p:spPr>
          <a:xfrm>
            <a:off x="1202939" y="6322070"/>
            <a:ext cx="1116516" cy="369332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 smtClean="0"/>
              <a:t>usuarios</a:t>
            </a:r>
            <a:endParaRPr lang="es-MX" dirty="0"/>
          </a:p>
        </p:txBody>
      </p:sp>
      <p:sp>
        <p:nvSpPr>
          <p:cNvPr id="53" name="CuadroTexto 52"/>
          <p:cNvSpPr txBox="1"/>
          <p:nvPr/>
        </p:nvSpPr>
        <p:spPr>
          <a:xfrm>
            <a:off x="2511811" y="5832322"/>
            <a:ext cx="1524930" cy="369332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 smtClean="0"/>
              <a:t>moderador</a:t>
            </a:r>
            <a:endParaRPr lang="es-MX" dirty="0"/>
          </a:p>
        </p:txBody>
      </p:sp>
      <p:cxnSp>
        <p:nvCxnSpPr>
          <p:cNvPr id="57" name="Conector recto de flecha 56"/>
          <p:cNvCxnSpPr/>
          <p:nvPr/>
        </p:nvCxnSpPr>
        <p:spPr>
          <a:xfrm>
            <a:off x="5977054" y="2785366"/>
            <a:ext cx="0" cy="3693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CuadroTexto 57"/>
          <p:cNvSpPr txBox="1"/>
          <p:nvPr/>
        </p:nvSpPr>
        <p:spPr>
          <a:xfrm>
            <a:off x="5118407" y="3066367"/>
            <a:ext cx="18845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Integrada por</a:t>
            </a:r>
            <a:endParaRPr lang="es-MX" dirty="0"/>
          </a:p>
        </p:txBody>
      </p:sp>
      <p:cxnSp>
        <p:nvCxnSpPr>
          <p:cNvPr id="60" name="Conector recto de flecha 59"/>
          <p:cNvCxnSpPr/>
          <p:nvPr/>
        </p:nvCxnSpPr>
        <p:spPr>
          <a:xfrm flipH="1">
            <a:off x="4873077" y="3382845"/>
            <a:ext cx="367992" cy="2836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onector recto de flecha 61"/>
          <p:cNvCxnSpPr/>
          <p:nvPr/>
        </p:nvCxnSpPr>
        <p:spPr>
          <a:xfrm>
            <a:off x="5910146" y="3433201"/>
            <a:ext cx="44605" cy="3298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Conector recto de flecha 63"/>
          <p:cNvCxnSpPr/>
          <p:nvPr/>
        </p:nvCxnSpPr>
        <p:spPr>
          <a:xfrm>
            <a:off x="6534617" y="3433201"/>
            <a:ext cx="624468" cy="2836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CuadroTexto 64"/>
          <p:cNvSpPr txBox="1"/>
          <p:nvPr/>
        </p:nvSpPr>
        <p:spPr>
          <a:xfrm>
            <a:off x="3965882" y="3753057"/>
            <a:ext cx="1543057" cy="369332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chemeClr val="bg1"/>
                </a:solidFill>
              </a:rPr>
              <a:t>estudiantes</a:t>
            </a:r>
            <a:endParaRPr lang="es-MX" dirty="0">
              <a:solidFill>
                <a:schemeClr val="bg1"/>
              </a:solidFill>
            </a:endParaRPr>
          </a:p>
        </p:txBody>
      </p:sp>
      <p:sp>
        <p:nvSpPr>
          <p:cNvPr id="66" name="CuadroTexto 65"/>
          <p:cNvSpPr txBox="1"/>
          <p:nvPr/>
        </p:nvSpPr>
        <p:spPr>
          <a:xfrm>
            <a:off x="5599538" y="3742998"/>
            <a:ext cx="1070517" cy="646331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chemeClr val="bg1"/>
                </a:solidFill>
              </a:rPr>
              <a:t>profesionales</a:t>
            </a:r>
            <a:endParaRPr lang="es-MX" dirty="0">
              <a:solidFill>
                <a:schemeClr val="bg1"/>
              </a:solidFill>
            </a:endParaRPr>
          </a:p>
        </p:txBody>
      </p:sp>
      <p:sp>
        <p:nvSpPr>
          <p:cNvPr id="70" name="CuadroTexto 69"/>
          <p:cNvSpPr txBox="1"/>
          <p:nvPr/>
        </p:nvSpPr>
        <p:spPr>
          <a:xfrm>
            <a:off x="6806881" y="3799036"/>
            <a:ext cx="1402267" cy="646331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chemeClr val="bg1"/>
                </a:solidFill>
              </a:rPr>
              <a:t>Cualquier persona</a:t>
            </a:r>
            <a:endParaRPr lang="es-MX" dirty="0">
              <a:solidFill>
                <a:schemeClr val="bg1"/>
              </a:solidFill>
            </a:endParaRPr>
          </a:p>
        </p:txBody>
      </p:sp>
      <p:cxnSp>
        <p:nvCxnSpPr>
          <p:cNvPr id="72" name="Conector recto 71"/>
          <p:cNvCxnSpPr/>
          <p:nvPr/>
        </p:nvCxnSpPr>
        <p:spPr>
          <a:xfrm>
            <a:off x="4304371" y="4215162"/>
            <a:ext cx="1137424" cy="9237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Conector recto 73"/>
          <p:cNvCxnSpPr/>
          <p:nvPr/>
        </p:nvCxnSpPr>
        <p:spPr>
          <a:xfrm flipH="1">
            <a:off x="5776331" y="4403889"/>
            <a:ext cx="178420" cy="6926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onector recto 75"/>
          <p:cNvCxnSpPr/>
          <p:nvPr/>
        </p:nvCxnSpPr>
        <p:spPr>
          <a:xfrm flipH="1">
            <a:off x="5441795" y="4584494"/>
            <a:ext cx="2426784" cy="554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CuadroTexto 76"/>
          <p:cNvSpPr txBox="1"/>
          <p:nvPr/>
        </p:nvSpPr>
        <p:spPr>
          <a:xfrm>
            <a:off x="4493940" y="5117380"/>
            <a:ext cx="22525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En sistemas donde pueden participar</a:t>
            </a:r>
            <a:endParaRPr lang="es-MX" dirty="0"/>
          </a:p>
        </p:txBody>
      </p:sp>
      <p:cxnSp>
        <p:nvCxnSpPr>
          <p:cNvPr id="79" name="Conector recto de flecha 78"/>
          <p:cNvCxnSpPr/>
          <p:nvPr/>
        </p:nvCxnSpPr>
        <p:spPr>
          <a:xfrm flipH="1">
            <a:off x="5144892" y="5743914"/>
            <a:ext cx="475318" cy="2528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Conector recto de flecha 80"/>
          <p:cNvCxnSpPr>
            <a:stCxn id="77" idx="2"/>
          </p:cNvCxnSpPr>
          <p:nvPr/>
        </p:nvCxnSpPr>
        <p:spPr>
          <a:xfrm>
            <a:off x="5620215" y="5763711"/>
            <a:ext cx="423744" cy="3214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CuadroTexto 82"/>
          <p:cNvSpPr txBox="1"/>
          <p:nvPr/>
        </p:nvSpPr>
        <p:spPr>
          <a:xfrm>
            <a:off x="4259766" y="6041150"/>
            <a:ext cx="1137424" cy="646331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 smtClean="0"/>
              <a:t>registrándose</a:t>
            </a:r>
            <a:endParaRPr lang="es-MX" dirty="0"/>
          </a:p>
        </p:txBody>
      </p:sp>
      <p:sp>
        <p:nvSpPr>
          <p:cNvPr id="84" name="CuadroTexto 83"/>
          <p:cNvSpPr txBox="1"/>
          <p:nvPr/>
        </p:nvSpPr>
        <p:spPr>
          <a:xfrm>
            <a:off x="5564452" y="6107040"/>
            <a:ext cx="1226641" cy="646331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 smtClean="0"/>
              <a:t>Forma </a:t>
            </a:r>
            <a:r>
              <a:rPr lang="es-MX" dirty="0" err="1" smtClean="0"/>
              <a:t>anonima</a:t>
            </a:r>
            <a:endParaRPr lang="es-MX" dirty="0"/>
          </a:p>
        </p:txBody>
      </p:sp>
      <p:cxnSp>
        <p:nvCxnSpPr>
          <p:cNvPr id="86" name="Conector recto de flecha 85"/>
          <p:cNvCxnSpPr/>
          <p:nvPr/>
        </p:nvCxnSpPr>
        <p:spPr>
          <a:xfrm>
            <a:off x="10392938" y="2925537"/>
            <a:ext cx="44605" cy="4583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CuadroTexto 86"/>
          <p:cNvSpPr txBox="1"/>
          <p:nvPr/>
        </p:nvSpPr>
        <p:spPr>
          <a:xfrm>
            <a:off x="9902282" y="3339935"/>
            <a:ext cx="1025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con</a:t>
            </a:r>
            <a:endParaRPr lang="es-MX" dirty="0"/>
          </a:p>
        </p:txBody>
      </p:sp>
      <p:cxnSp>
        <p:nvCxnSpPr>
          <p:cNvPr id="89" name="Conector recto de flecha 88"/>
          <p:cNvCxnSpPr/>
          <p:nvPr/>
        </p:nvCxnSpPr>
        <p:spPr>
          <a:xfrm>
            <a:off x="10415240" y="3665595"/>
            <a:ext cx="22303" cy="4206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CuadroTexto 89"/>
          <p:cNvSpPr txBox="1"/>
          <p:nvPr/>
        </p:nvSpPr>
        <p:spPr>
          <a:xfrm>
            <a:off x="9850244" y="4124675"/>
            <a:ext cx="2207944" cy="369332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chemeClr val="bg1"/>
                </a:solidFill>
              </a:rPr>
              <a:t>Soportes técnicos</a:t>
            </a:r>
            <a:endParaRPr lang="es-MX" dirty="0">
              <a:solidFill>
                <a:schemeClr val="bg1"/>
              </a:solidFill>
            </a:endParaRPr>
          </a:p>
        </p:txBody>
      </p:sp>
      <p:cxnSp>
        <p:nvCxnSpPr>
          <p:cNvPr id="94" name="Conector recto de flecha 93"/>
          <p:cNvCxnSpPr/>
          <p:nvPr/>
        </p:nvCxnSpPr>
        <p:spPr>
          <a:xfrm flipH="1">
            <a:off x="10528845" y="4492303"/>
            <a:ext cx="814036" cy="4403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CuadroTexto 94"/>
          <p:cNvSpPr txBox="1"/>
          <p:nvPr/>
        </p:nvSpPr>
        <p:spPr>
          <a:xfrm>
            <a:off x="9688547" y="4765598"/>
            <a:ext cx="1587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Tales como</a:t>
            </a:r>
            <a:endParaRPr lang="es-MX" dirty="0"/>
          </a:p>
        </p:txBody>
      </p:sp>
      <p:cxnSp>
        <p:nvCxnSpPr>
          <p:cNvPr id="99" name="Conector recto de flecha 98"/>
          <p:cNvCxnSpPr/>
          <p:nvPr/>
        </p:nvCxnSpPr>
        <p:spPr>
          <a:xfrm flipH="1">
            <a:off x="10326030" y="5117380"/>
            <a:ext cx="378679" cy="7605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CuadroTexto 99"/>
          <p:cNvSpPr txBox="1"/>
          <p:nvPr/>
        </p:nvSpPr>
        <p:spPr>
          <a:xfrm>
            <a:off x="8127149" y="5134930"/>
            <a:ext cx="1494262" cy="646331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 smtClean="0"/>
              <a:t>Mensaje de texto</a:t>
            </a:r>
            <a:endParaRPr lang="es-MX" dirty="0"/>
          </a:p>
        </p:txBody>
      </p:sp>
      <p:cxnSp>
        <p:nvCxnSpPr>
          <p:cNvPr id="102" name="Conector recto de flecha 101"/>
          <p:cNvCxnSpPr/>
          <p:nvPr/>
        </p:nvCxnSpPr>
        <p:spPr>
          <a:xfrm flipH="1">
            <a:off x="9688547" y="5117380"/>
            <a:ext cx="1007332" cy="3231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CuadroTexto 102"/>
          <p:cNvSpPr txBox="1"/>
          <p:nvPr/>
        </p:nvSpPr>
        <p:spPr>
          <a:xfrm>
            <a:off x="9222058" y="6016988"/>
            <a:ext cx="1861329" cy="369332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 smtClean="0"/>
              <a:t>multimedia</a:t>
            </a:r>
            <a:endParaRPr lang="es-MX" dirty="0"/>
          </a:p>
        </p:txBody>
      </p:sp>
      <p:cxnSp>
        <p:nvCxnSpPr>
          <p:cNvPr id="106" name="Conector recto de flecha 105"/>
          <p:cNvCxnSpPr/>
          <p:nvPr/>
        </p:nvCxnSpPr>
        <p:spPr>
          <a:xfrm>
            <a:off x="10704709" y="5134930"/>
            <a:ext cx="638172" cy="1440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CuadroTexto 106"/>
          <p:cNvSpPr txBox="1"/>
          <p:nvPr/>
        </p:nvSpPr>
        <p:spPr>
          <a:xfrm>
            <a:off x="10814599" y="5333280"/>
            <a:ext cx="1318855" cy="369332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 err="1" smtClean="0"/>
              <a:t>webblog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905817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EJEMPLOS</a:t>
            </a:r>
            <a:endParaRPr lang="es-MX" dirty="0"/>
          </a:p>
        </p:txBody>
      </p:sp>
      <p:sp>
        <p:nvSpPr>
          <p:cNvPr id="12" name="Marcador de contenido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Foro Público: es aquél donde todos pueden participar si tener que registrase. Todos pueden leer y enviar </a:t>
            </a:r>
            <a:r>
              <a:rPr lang="es-MX" dirty="0" smtClean="0"/>
              <a:t>mensajes</a:t>
            </a:r>
          </a:p>
          <a:p>
            <a:r>
              <a:rPr lang="es-MX" dirty="0"/>
              <a:t>Foro Protegido: es inalterable para usuarios no registrados. Es decir, si usted quiere enviar mensajes, primero debe registrase</a:t>
            </a:r>
            <a:r>
              <a:rPr lang="es-MX" dirty="0" smtClean="0"/>
              <a:t>.</a:t>
            </a:r>
          </a:p>
          <a:p>
            <a:r>
              <a:rPr lang="es-MX" dirty="0"/>
              <a:t>Foro Privado: </a:t>
            </a:r>
            <a:r>
              <a:rPr lang="es-MX" dirty="0">
                <a:hlinkClick r:id="rId2" action="ppaction://hlinkfile"/>
              </a:rPr>
              <a:t>es solo accesible </a:t>
            </a:r>
            <a:r>
              <a:rPr lang="es-MX" dirty="0"/>
              <a:t>para usuarios registrados en uno de los siguientes grupos: moderador, y </a:t>
            </a:r>
            <a:r>
              <a:rPr lang="es-MX" dirty="0" smtClean="0"/>
              <a:t>miembro</a:t>
            </a:r>
          </a:p>
          <a:p>
            <a:pPr marL="0" indent="0">
              <a:buNone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090509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TM03457503[[fn=Citable]]</Template>
  <TotalTime>174</TotalTime>
  <Words>187</Words>
  <Application>Microsoft Office PowerPoint</Application>
  <PresentationFormat>Panorámica</PresentationFormat>
  <Paragraphs>40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9" baseType="lpstr">
      <vt:lpstr>Century Gothic</vt:lpstr>
      <vt:lpstr>Wingdings 2</vt:lpstr>
      <vt:lpstr>Citable</vt:lpstr>
      <vt:lpstr>Presentación de PowerPoint</vt:lpstr>
      <vt:lpstr>EL FORO</vt:lpstr>
      <vt:lpstr>Presentación de PowerPoint</vt:lpstr>
      <vt:lpstr>INTRODUCCION</vt:lpstr>
      <vt:lpstr>Presentación de PowerPoint</vt:lpstr>
      <vt:lpstr>EJEMPLOS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FORO</dc:title>
  <dc:creator>paty</dc:creator>
  <cp:lastModifiedBy>paty</cp:lastModifiedBy>
  <cp:revision>18</cp:revision>
  <dcterms:created xsi:type="dcterms:W3CDTF">2019-06-01T19:51:19Z</dcterms:created>
  <dcterms:modified xsi:type="dcterms:W3CDTF">2019-06-01T23:34:42Z</dcterms:modified>
</cp:coreProperties>
</file>